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79" r:id="rId6"/>
    <p:sldId id="283" r:id="rId7"/>
    <p:sldId id="264" r:id="rId8"/>
    <p:sldId id="257" r:id="rId9"/>
    <p:sldId id="277" r:id="rId10"/>
    <p:sldId id="280" r:id="rId11"/>
    <p:sldId id="295" r:id="rId12"/>
    <p:sldId id="284" r:id="rId13"/>
    <p:sldId id="296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6643F9-6A6B-4E5E-AAC6-648FFE3770EA}" v="237" dt="2026-04-10T14:06:03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9467" autoAdjust="0"/>
  </p:normalViewPr>
  <p:slideViewPr>
    <p:cSldViewPr>
      <p:cViewPr varScale="1">
        <p:scale>
          <a:sx n="95" d="100"/>
          <a:sy n="95" d="100"/>
        </p:scale>
        <p:origin x="37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7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riona Bell" userId="eefc281e-61ff-4248-81a5-bf55bbf4c857" providerId="ADAL" clId="{82BC406B-DD22-4D51-B9D5-14CCBC5BF619}"/>
    <pc:docChg chg="custSel addSld delSld modSld sldOrd">
      <pc:chgData name="Catriona Bell" userId="eefc281e-61ff-4248-81a5-bf55bbf4c857" providerId="ADAL" clId="{82BC406B-DD22-4D51-B9D5-14CCBC5BF619}" dt="2026-04-10T14:08:06.259" v="1777"/>
      <pc:docMkLst>
        <pc:docMk/>
      </pc:docMkLst>
      <pc:sldChg chg="modSp mod">
        <pc:chgData name="Catriona Bell" userId="eefc281e-61ff-4248-81a5-bf55bbf4c857" providerId="ADAL" clId="{82BC406B-DD22-4D51-B9D5-14CCBC5BF619}" dt="2026-04-10T14:08:06.259" v="1777"/>
        <pc:sldMkLst>
          <pc:docMk/>
          <pc:sldMk cId="3501644754" sldId="279"/>
        </pc:sldMkLst>
        <pc:picChg chg="ord">
          <ac:chgData name="Catriona Bell" userId="eefc281e-61ff-4248-81a5-bf55bbf4c857" providerId="ADAL" clId="{82BC406B-DD22-4D51-B9D5-14CCBC5BF619}" dt="2026-04-10T14:08:06.259" v="1777"/>
          <ac:picMkLst>
            <pc:docMk/>
            <pc:sldMk cId="3501644754" sldId="279"/>
            <ac:picMk id="5" creationId="{8296351A-DDE4-C9D3-DD95-929398611080}"/>
          </ac:picMkLst>
        </pc:picChg>
      </pc:sldChg>
      <pc:sldChg chg="modSp mod">
        <pc:chgData name="Catriona Bell" userId="eefc281e-61ff-4248-81a5-bf55bbf4c857" providerId="ADAL" clId="{82BC406B-DD22-4D51-B9D5-14CCBC5BF619}" dt="2026-04-10T14:04:13.337" v="1512" actId="962"/>
        <pc:sldMkLst>
          <pc:docMk/>
          <pc:sldMk cId="1094023149" sldId="280"/>
        </pc:sldMkLst>
        <pc:grpChg chg="mod">
          <ac:chgData name="Catriona Bell" userId="eefc281e-61ff-4248-81a5-bf55bbf4c857" providerId="ADAL" clId="{82BC406B-DD22-4D51-B9D5-14CCBC5BF619}" dt="2026-04-10T14:04:13.337" v="1512" actId="962"/>
          <ac:grpSpMkLst>
            <pc:docMk/>
            <pc:sldMk cId="1094023149" sldId="280"/>
            <ac:grpSpMk id="13" creationId="{E0E3F7A2-CB7F-4C47-65AB-EC033F4AF341}"/>
          </ac:grpSpMkLst>
        </pc:grpChg>
      </pc:sldChg>
      <pc:sldChg chg="addSp modSp mod">
        <pc:chgData name="Catriona Bell" userId="eefc281e-61ff-4248-81a5-bf55bbf4c857" providerId="ADAL" clId="{82BC406B-DD22-4D51-B9D5-14CCBC5BF619}" dt="2026-04-10T14:07:15.354" v="1760"/>
        <pc:sldMkLst>
          <pc:docMk/>
          <pc:sldMk cId="3793450093" sldId="285"/>
        </pc:sldMkLst>
        <pc:spChg chg="add mod ord">
          <ac:chgData name="Catriona Bell" userId="eefc281e-61ff-4248-81a5-bf55bbf4c857" providerId="ADAL" clId="{82BC406B-DD22-4D51-B9D5-14CCBC5BF619}" dt="2026-04-10T14:07:15.354" v="1760"/>
          <ac:spMkLst>
            <pc:docMk/>
            <pc:sldMk cId="3793450093" sldId="285"/>
            <ac:spMk id="3" creationId="{935B7794-65C5-F3AE-6BD4-D54E93885E0D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19.240" v="1762"/>
        <pc:sldMkLst>
          <pc:docMk/>
          <pc:sldMk cId="3430787321" sldId="286"/>
        </pc:sldMkLst>
        <pc:spChg chg="add mod ord">
          <ac:chgData name="Catriona Bell" userId="eefc281e-61ff-4248-81a5-bf55bbf4c857" providerId="ADAL" clId="{82BC406B-DD22-4D51-B9D5-14CCBC5BF619}" dt="2026-04-10T14:07:19.240" v="1762"/>
          <ac:spMkLst>
            <pc:docMk/>
            <pc:sldMk cId="3430787321" sldId="286"/>
            <ac:spMk id="3" creationId="{71EDE678-8D11-9E4E-8E14-26C386703185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21.851" v="1764"/>
        <pc:sldMkLst>
          <pc:docMk/>
          <pc:sldMk cId="3739153641" sldId="287"/>
        </pc:sldMkLst>
        <pc:spChg chg="add mod ord">
          <ac:chgData name="Catriona Bell" userId="eefc281e-61ff-4248-81a5-bf55bbf4c857" providerId="ADAL" clId="{82BC406B-DD22-4D51-B9D5-14CCBC5BF619}" dt="2026-04-10T14:07:21.851" v="1764"/>
          <ac:spMkLst>
            <pc:docMk/>
            <pc:sldMk cId="3739153641" sldId="287"/>
            <ac:spMk id="3" creationId="{9EFAF320-8229-8CC3-1076-976AD770036F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28.573" v="1766"/>
        <pc:sldMkLst>
          <pc:docMk/>
          <pc:sldMk cId="3406434147" sldId="288"/>
        </pc:sldMkLst>
        <pc:spChg chg="add mod ord">
          <ac:chgData name="Catriona Bell" userId="eefc281e-61ff-4248-81a5-bf55bbf4c857" providerId="ADAL" clId="{82BC406B-DD22-4D51-B9D5-14CCBC5BF619}" dt="2026-04-10T14:07:28.573" v="1766"/>
          <ac:spMkLst>
            <pc:docMk/>
            <pc:sldMk cId="3406434147" sldId="288"/>
            <ac:spMk id="3" creationId="{02A541F8-4F3E-0C05-ACC8-B6D69A9538ED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31.080" v="1768"/>
        <pc:sldMkLst>
          <pc:docMk/>
          <pc:sldMk cId="360286933" sldId="289"/>
        </pc:sldMkLst>
        <pc:spChg chg="add mod ord">
          <ac:chgData name="Catriona Bell" userId="eefc281e-61ff-4248-81a5-bf55bbf4c857" providerId="ADAL" clId="{82BC406B-DD22-4D51-B9D5-14CCBC5BF619}" dt="2026-04-10T14:07:31.080" v="1768"/>
          <ac:spMkLst>
            <pc:docMk/>
            <pc:sldMk cId="360286933" sldId="289"/>
            <ac:spMk id="3" creationId="{111D45D3-F7BE-7CF7-891D-0D8E397226AD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33.354" v="1770"/>
        <pc:sldMkLst>
          <pc:docMk/>
          <pc:sldMk cId="4034637393" sldId="290"/>
        </pc:sldMkLst>
        <pc:spChg chg="add mod ord">
          <ac:chgData name="Catriona Bell" userId="eefc281e-61ff-4248-81a5-bf55bbf4c857" providerId="ADAL" clId="{82BC406B-DD22-4D51-B9D5-14CCBC5BF619}" dt="2026-04-10T14:07:33.354" v="1770"/>
          <ac:spMkLst>
            <pc:docMk/>
            <pc:sldMk cId="4034637393" sldId="290"/>
            <ac:spMk id="3" creationId="{599E5ECD-54D4-A0AC-F3EA-1C1CF0D3AA15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36.165" v="1772"/>
        <pc:sldMkLst>
          <pc:docMk/>
          <pc:sldMk cId="449622390" sldId="291"/>
        </pc:sldMkLst>
        <pc:spChg chg="add mod ord">
          <ac:chgData name="Catriona Bell" userId="eefc281e-61ff-4248-81a5-bf55bbf4c857" providerId="ADAL" clId="{82BC406B-DD22-4D51-B9D5-14CCBC5BF619}" dt="2026-04-10T14:07:36.165" v="1772"/>
          <ac:spMkLst>
            <pc:docMk/>
            <pc:sldMk cId="449622390" sldId="291"/>
            <ac:spMk id="3" creationId="{A02DB8E0-97FC-751B-A74B-710E87A48F3E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38.321" v="1774"/>
        <pc:sldMkLst>
          <pc:docMk/>
          <pc:sldMk cId="1145474560" sldId="292"/>
        </pc:sldMkLst>
        <pc:spChg chg="add mod ord">
          <ac:chgData name="Catriona Bell" userId="eefc281e-61ff-4248-81a5-bf55bbf4c857" providerId="ADAL" clId="{82BC406B-DD22-4D51-B9D5-14CCBC5BF619}" dt="2026-04-10T14:07:38.321" v="1774"/>
          <ac:spMkLst>
            <pc:docMk/>
            <pc:sldMk cId="1145474560" sldId="292"/>
            <ac:spMk id="3" creationId="{1955D671-AE0A-A360-C532-C1BA39C864CF}"/>
          </ac:spMkLst>
        </pc:spChg>
      </pc:sldChg>
      <pc:sldChg chg="addSp modSp mod">
        <pc:chgData name="Catriona Bell" userId="eefc281e-61ff-4248-81a5-bf55bbf4c857" providerId="ADAL" clId="{82BC406B-DD22-4D51-B9D5-14CCBC5BF619}" dt="2026-04-10T14:07:40.331" v="1776"/>
        <pc:sldMkLst>
          <pc:docMk/>
          <pc:sldMk cId="2460815038" sldId="293"/>
        </pc:sldMkLst>
        <pc:spChg chg="add mod ord">
          <ac:chgData name="Catriona Bell" userId="eefc281e-61ff-4248-81a5-bf55bbf4c857" providerId="ADAL" clId="{82BC406B-DD22-4D51-B9D5-14CCBC5BF619}" dt="2026-04-10T14:07:40.331" v="1776"/>
          <ac:spMkLst>
            <pc:docMk/>
            <pc:sldMk cId="2460815038" sldId="293"/>
            <ac:spMk id="2" creationId="{EDCD486C-EA68-8705-2E5B-9CB997B8C8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8D0A4-9A0D-4686-B041-5F86B7AAB3B9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BE0AD-0659-42BC-A25B-5E462417A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85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BE0AD-0659-42BC-A25B-5E462417A37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522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4A3DB-6E57-04D5-FEAC-31991FB71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900B78-A7F5-5DD0-F4A4-512CABC4A0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7ED61B-354C-11FA-79D0-F6A8ACE02F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DFD01-68BF-0FEB-ED2D-43798D6B26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BE0AD-0659-42BC-A25B-5E462417A37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845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DBE0AD-0659-42BC-A25B-5E462417A3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24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5326877C-9390-451E-BFAA-C2875958CEAE@gateway.2wire.net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cid:5326877C-9390-451E-BFAA-C2875958CEAE@gateway.2wire.net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 slide (Page 1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340768"/>
            <a:ext cx="10363200" cy="1683618"/>
          </a:xfrm>
        </p:spPr>
        <p:txBody>
          <a:bodyPr/>
          <a:lstStyle>
            <a:lvl1pPr algn="ctr">
              <a:defRPr b="1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49868" y="3240408"/>
            <a:ext cx="8534400" cy="1196704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Facilitator name, date etc.</a:t>
            </a:r>
            <a:endParaRPr lang="en-GB" dirty="0"/>
          </a:p>
        </p:txBody>
      </p:sp>
      <p:pic>
        <p:nvPicPr>
          <p:cNvPr id="9" name="Picture 8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94655" r="-172" b="1936"/>
          <a:stretch>
            <a:fillRect/>
          </a:stretch>
        </p:blipFill>
        <p:spPr bwMode="auto">
          <a:xfrm>
            <a:off x="3215681" y="5733256"/>
            <a:ext cx="8997388" cy="5169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6" y="5017698"/>
            <a:ext cx="2581605" cy="1049879"/>
          </a:xfrm>
          <a:prstGeom prst="rect">
            <a:avLst/>
          </a:prstGeom>
        </p:spPr>
      </p:pic>
      <p:pic>
        <p:nvPicPr>
          <p:cNvPr id="18" name="Picture 17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71" r="91250" b="2664"/>
          <a:stretch>
            <a:fillRect/>
          </a:stretch>
        </p:blipFill>
        <p:spPr bwMode="auto">
          <a:xfrm>
            <a:off x="-6019" y="5482248"/>
            <a:ext cx="533400" cy="6617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CAF78F8-276C-CCB3-0AA1-909946A31F62}"/>
              </a:ext>
            </a:extLst>
          </p:cNvPr>
          <p:cNvGrpSpPr/>
          <p:nvPr userDrawn="1"/>
        </p:nvGrpSpPr>
        <p:grpSpPr>
          <a:xfrm>
            <a:off x="455" y="2858"/>
            <a:ext cx="12220795" cy="1049879"/>
            <a:chOff x="14743" y="2858"/>
            <a:chExt cx="12220795" cy="104987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BAD606-6C14-4D18-CFCC-89B983A9F26C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/>
            <a:stretch/>
          </p:blipFill>
          <p:spPr>
            <a:xfrm>
              <a:off x="3229651" y="2858"/>
              <a:ext cx="9005887" cy="104987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B6BA10B-DF93-05C3-19F2-DBD1250A09CD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 r="19008"/>
            <a:stretch/>
          </p:blipFill>
          <p:spPr>
            <a:xfrm>
              <a:off x="14743" y="2858"/>
              <a:ext cx="6400574" cy="1049879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26CFA5D-803C-ECCA-927A-7B4A2793D74A}"/>
              </a:ext>
            </a:extLst>
          </p:cNvPr>
          <p:cNvSpPr txBox="1"/>
          <p:nvPr userDrawn="1"/>
        </p:nvSpPr>
        <p:spPr>
          <a:xfrm>
            <a:off x="197389" y="6426055"/>
            <a:ext cx="93895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sparqs is a Scottish Charitable Incorporated Organisation funded by the Scottish Funding Council. Registration number SC046172.</a:t>
            </a:r>
            <a:endParaRPr lang="en-GB" sz="10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913EA6D3-1E3B-3041-9389-BC1024FC0BD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4705" y="6026820"/>
            <a:ext cx="2282686" cy="6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53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93D33FE9-F713-367D-BA98-81AA242E25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0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942784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9715350C-2E35-E1B8-2D2F-404ACAB0164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5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1205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6149744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F56A85E-C4C2-CB96-5F1F-EE2C9FB822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0524" y="2132856"/>
            <a:ext cx="9391980" cy="1752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heading</a:t>
            </a:r>
            <a:endParaRPr lang="en-GB" dirty="0"/>
          </a:p>
        </p:txBody>
      </p:sp>
      <p:pic>
        <p:nvPicPr>
          <p:cNvPr id="9" name="Picture 8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94655" r="-172" b="1936"/>
          <a:stretch>
            <a:fillRect/>
          </a:stretch>
        </p:blipFill>
        <p:spPr bwMode="auto">
          <a:xfrm>
            <a:off x="3215681" y="6309321"/>
            <a:ext cx="8997388" cy="5169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86" y="5593763"/>
            <a:ext cx="2581605" cy="1049879"/>
          </a:xfrm>
          <a:prstGeom prst="rect">
            <a:avLst/>
          </a:prstGeom>
        </p:spPr>
      </p:pic>
      <p:pic>
        <p:nvPicPr>
          <p:cNvPr id="18" name="Picture 17" descr="cid:5326877C-9390-451E-BFAA-C2875958CEAE@gateway.2wire.net"/>
          <p:cNvPicPr/>
          <p:nvPr userDrawn="1"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71" r="91250" b="2664"/>
          <a:stretch>
            <a:fillRect/>
          </a:stretch>
        </p:blipFill>
        <p:spPr bwMode="auto">
          <a:xfrm>
            <a:off x="-6019" y="6058313"/>
            <a:ext cx="533400" cy="6617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CAF78F8-276C-CCB3-0AA1-909946A31F62}"/>
              </a:ext>
            </a:extLst>
          </p:cNvPr>
          <p:cNvGrpSpPr/>
          <p:nvPr userDrawn="1"/>
        </p:nvGrpSpPr>
        <p:grpSpPr>
          <a:xfrm>
            <a:off x="455" y="2858"/>
            <a:ext cx="12220795" cy="1049879"/>
            <a:chOff x="14743" y="2858"/>
            <a:chExt cx="12220795" cy="104987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BAD606-6C14-4D18-CFCC-89B983A9F26C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/>
            <a:stretch/>
          </p:blipFill>
          <p:spPr>
            <a:xfrm>
              <a:off x="3229651" y="2858"/>
              <a:ext cx="9005887" cy="104987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B6BA10B-DF93-05C3-19F2-DBD1250A09CD}"/>
                </a:ext>
              </a:extLst>
            </p:cNvPr>
            <p:cNvPicPr/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294" r="19008"/>
            <a:stretch/>
          </p:blipFill>
          <p:spPr>
            <a:xfrm>
              <a:off x="14743" y="2858"/>
              <a:ext cx="6400574" cy="1049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043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8846773" cy="1354162"/>
          </a:xfrm>
        </p:spPr>
        <p:txBody>
          <a:bodyPr>
            <a:normAutofit/>
          </a:bodyPr>
          <a:lstStyle>
            <a:lvl1pPr algn="l">
              <a:defRPr sz="3600" b="0" baseline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4824"/>
            <a:ext cx="10972800" cy="403244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74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88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02078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9545243-03A0-4E75-550E-82C243D22C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7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846773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1" name="Picture 10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C755416D-10A8-DE22-8FDC-79C2903B2CE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61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84677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11" name="Picture 10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2" name="Picture 11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E31031DF-4137-A41C-BCB4-1946EA96F9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86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846773" cy="114300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7" name="Picture 6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60ABD3C-3295-CFC8-DA4B-0EC640A7DA6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9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6" name="Picture 5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7" name="Picture 6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A4D1A4BF-5622-32B3-1DCA-373DA20574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25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26939"/>
            <a:ext cx="6815667" cy="46992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021288"/>
            <a:ext cx="12240683" cy="836872"/>
            <a:chOff x="2313341" y="6344818"/>
            <a:chExt cx="6830659" cy="513342"/>
          </a:xfrm>
        </p:grpSpPr>
        <p:pic>
          <p:nvPicPr>
            <p:cNvPr id="9" name="Picture 8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86" t="235" b="235"/>
            <a:stretch/>
          </p:blipFill>
          <p:spPr>
            <a:xfrm>
              <a:off x="4002318" y="6344818"/>
              <a:ext cx="5141682" cy="513342"/>
            </a:xfrm>
            <a:prstGeom prst="rect">
              <a:avLst/>
            </a:prstGeom>
          </p:spPr>
        </p:pic>
        <p:pic>
          <p:nvPicPr>
            <p:cNvPr id="10" name="Picture 9"/>
            <p:cNvPicPr/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09" t="235" r="16521" b="235"/>
            <a:stretch/>
          </p:blipFill>
          <p:spPr>
            <a:xfrm>
              <a:off x="2313341" y="6344818"/>
              <a:ext cx="1688977" cy="513342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19FCDFC-3324-38FF-E12A-1D47A19BAE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395" y="260648"/>
            <a:ext cx="2351584" cy="10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8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4E04-FA3B-4CC2-B22B-1F4522E7061B}" type="datetimeFigureOut">
              <a:rPr lang="en-GB" smtClean="0"/>
              <a:t>10/04/2026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817E-3006-4DA7-AB2F-F4226486F4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59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rqs.ac.uk/ch/SLE_model_digital_resource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arqs.ac.uk/upfiles/Diamond%209%20recording%20diagram%20A3.pdf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arqs.ac.uk/upfiles/Diamond%209%20recording%20diagram%20A3.pdf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0192" y="1043814"/>
            <a:ext cx="10363200" cy="1683618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Verdana"/>
                <a:ea typeface="Verdana"/>
              </a:rPr>
              <a:t>S</a:t>
            </a:r>
            <a:r>
              <a:rPr lang="en-GB" dirty="0">
                <a:latin typeface="Verdana"/>
                <a:ea typeface="Verdana"/>
              </a:rPr>
              <a:t>tudent Learning Experience </a:t>
            </a:r>
            <a:br>
              <a:rPr lang="en-GB" dirty="0">
                <a:latin typeface="Verdana"/>
                <a:ea typeface="Verdana"/>
              </a:rPr>
            </a:br>
            <a:r>
              <a:rPr lang="en-GB" dirty="0">
                <a:latin typeface="Verdana"/>
                <a:ea typeface="Verdana"/>
              </a:rPr>
              <a:t>(SLE) Model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2212" y="2583445"/>
            <a:ext cx="9355742" cy="1196704"/>
          </a:xfrm>
        </p:spPr>
        <p:txBody>
          <a:bodyPr/>
          <a:lstStyle/>
          <a:p>
            <a:r>
              <a:rPr lang="en-GB" sz="2400" dirty="0"/>
              <a:t>‘Diamond 9’ Activity Pack</a:t>
            </a:r>
            <a:endParaRPr lang="en-GB" dirty="0"/>
          </a:p>
        </p:txBody>
      </p:sp>
      <p:pic>
        <p:nvPicPr>
          <p:cNvPr id="6" name="Picture 5" descr="Image of sparqs Student Learning Experience (SLE) model">
            <a:extLst>
              <a:ext uri="{FF2B5EF4-FFF2-40B4-BE49-F238E27FC236}">
                <a16:creationId xmlns:a16="http://schemas.microsoft.com/office/drawing/2014/main" id="{B0A7C3F4-8561-72B2-AF43-22642DE832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280" r="2114"/>
          <a:stretch/>
        </p:blipFill>
        <p:spPr>
          <a:xfrm>
            <a:off x="5224092" y="3359697"/>
            <a:ext cx="1903098" cy="20966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756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94"/>
    </mc:Choice>
    <mc:Fallback xmlns="">
      <p:transition spd="slow" advTm="1689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FA3F2-E970-1CC1-4CEF-C86C76C8A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34236-E8DE-7789-4733-059A6620D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3" y="136869"/>
            <a:ext cx="8846773" cy="1354162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/>
                <a:ea typeface="Verdana"/>
              </a:rPr>
              <a:t>Instructions: </a:t>
            </a:r>
            <a:br>
              <a:rPr lang="en-GB" sz="3200" b="1" dirty="0">
                <a:latin typeface="Verdana"/>
                <a:ea typeface="Verdana"/>
              </a:rPr>
            </a:br>
            <a:r>
              <a:rPr lang="en-GB" sz="3200" b="1" dirty="0">
                <a:latin typeface="Verdana"/>
                <a:ea typeface="Verdana"/>
              </a:rPr>
              <a:t>Cards for ‘online’ activities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FA8A1-2C3F-C207-5FF5-BA3FC940F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20" y="1556792"/>
            <a:ext cx="7210136" cy="43204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GB" sz="1800" dirty="0">
                <a:latin typeface="Verdana"/>
                <a:ea typeface="Verdana"/>
              </a:rPr>
              <a:t>Use this PowerPoint file to save electronic versions of the cards for your online Diamond 9 activities: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Verdana"/>
                <a:ea typeface="Verdana"/>
              </a:rPr>
              <a:t>Go to File/Save a Copy.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Verdana"/>
                <a:ea typeface="Verdana"/>
              </a:rPr>
              <a:t>Select jpg format.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sz="1600" dirty="0">
                <a:latin typeface="Verdana"/>
                <a:ea typeface="Verdana"/>
              </a:rPr>
              <a:t>Select ‘just this one’ for slides 11-20 of this PowerPoint file.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AutoNum type="arabicPeriod"/>
            </a:pPr>
            <a:r>
              <a:rPr lang="en-GB" sz="1600" dirty="0">
                <a:latin typeface="Verdana"/>
                <a:ea typeface="Verdana"/>
              </a:rPr>
              <a:t>This will create 10 individual jpg image files (one for each SLE Building Block + a Blank Card).</a:t>
            </a:r>
          </a:p>
          <a:p>
            <a:pPr marL="514350" indent="-514350">
              <a:lnSpc>
                <a:spcPct val="120000"/>
              </a:lnSpc>
              <a:spcAft>
                <a:spcPts val="1200"/>
              </a:spcAft>
              <a:buAutoNum type="arabicPeriod"/>
            </a:pPr>
            <a:r>
              <a:rPr lang="en-GB" sz="1600" dirty="0">
                <a:latin typeface="Verdana"/>
                <a:ea typeface="Verdana"/>
              </a:rPr>
              <a:t>Upload these 10 images to an electronic white board (e.g. Padlet) which will allow colleagues to sort them into a Diamond 9 formation.</a:t>
            </a:r>
          </a:p>
        </p:txBody>
      </p:sp>
      <p:grpSp>
        <p:nvGrpSpPr>
          <p:cNvPr id="17" name="Group 16" descr="Image of Diamond 9 activity output">
            <a:extLst>
              <a:ext uri="{FF2B5EF4-FFF2-40B4-BE49-F238E27FC236}">
                <a16:creationId xmlns:a16="http://schemas.microsoft.com/office/drawing/2014/main" id="{2DA719FC-AF34-AA6A-2F44-16674C431939}"/>
              </a:ext>
            </a:extLst>
          </p:cNvPr>
          <p:cNvGrpSpPr/>
          <p:nvPr/>
        </p:nvGrpSpPr>
        <p:grpSpPr>
          <a:xfrm>
            <a:off x="8400256" y="1709208"/>
            <a:ext cx="3659298" cy="3932986"/>
            <a:chOff x="8620125" y="1165565"/>
            <a:chExt cx="3505206" cy="438629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072EC5D-2C5C-E42A-7CB1-BDAEC98A3DAC}"/>
                </a:ext>
              </a:extLst>
            </p:cNvPr>
            <p:cNvSpPr txBox="1"/>
            <p:nvPr/>
          </p:nvSpPr>
          <p:spPr>
            <a:xfrm>
              <a:off x="9479492" y="116556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D61E231-9088-DA73-345C-599E72974821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US"/>
            </a:p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6F91CDE-0F41-12C1-E8DD-B3EB6EDFBC10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A032440-0FB0-BD3D-D631-301A482B7B41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8E72E22-5BDC-450D-357C-24666EDED5A7}"/>
                </a:ext>
              </a:extLst>
            </p:cNvPr>
            <p:cNvSpPr txBox="1"/>
            <p:nvPr/>
          </p:nvSpPr>
          <p:spPr>
            <a:xfrm>
              <a:off x="94996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>
                  <a:ea typeface="Calibri"/>
                  <a:cs typeface="Calibri"/>
                </a:rPr>
                <a:t>5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CB2EFF9-3719-D713-CC5C-DB5B8101E2A5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47C58EA-37D8-01DC-1418-5A16713F70C2}"/>
                </a:ext>
              </a:extLst>
            </p:cNvPr>
            <p:cNvSpPr txBox="1"/>
            <p:nvPr/>
          </p:nvSpPr>
          <p:spPr>
            <a:xfrm>
              <a:off x="10368492" y="2981831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D3AE77F-77B6-22B1-23A4-10F07F9DDA89}"/>
                </a:ext>
              </a:extLst>
            </p:cNvPr>
            <p:cNvSpPr txBox="1"/>
            <p:nvPr/>
          </p:nvSpPr>
          <p:spPr>
            <a:xfrm>
              <a:off x="9492192" y="483103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8FBB3F9-34D2-6EB4-3216-3D0DC9B4033C}"/>
                </a:ext>
              </a:extLst>
            </p:cNvPr>
            <p:cNvSpPr txBox="1"/>
            <p:nvPr/>
          </p:nvSpPr>
          <p:spPr>
            <a:xfrm>
              <a:off x="9929283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B240B45-D734-24A4-D0BA-779A4C4E5BD9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F837956-C09D-6E02-FC0A-E40BBA3BFE0B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4FB554F-82C7-127B-78F4-07E23DEA028F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9622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35B7794-65C5-F3AE-6BD4-D54E93885E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Curriculum</a:t>
            </a:r>
          </a:p>
        </p:txBody>
      </p:sp>
      <p:pic>
        <p:nvPicPr>
          <p:cNvPr id="2" name="Picture 1" descr="'Curriculum' Building Block of the Student learning Experience (SLE) model">
            <a:extLst>
              <a:ext uri="{FF2B5EF4-FFF2-40B4-BE49-F238E27FC236}">
                <a16:creationId xmlns:a16="http://schemas.microsoft.com/office/drawing/2014/main" id="{48960FC3-33B0-3504-4734-8FC79B9037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0" r="860" b="-301"/>
          <a:stretch>
            <a:fillRect/>
          </a:stretch>
        </p:blipFill>
        <p:spPr>
          <a:xfrm>
            <a:off x="153372" y="708030"/>
            <a:ext cx="7351680" cy="52983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4F0071-49B8-022D-D006-69865C5948D4}"/>
              </a:ext>
            </a:extLst>
          </p:cNvPr>
          <p:cNvSpPr txBox="1"/>
          <p:nvPr/>
        </p:nvSpPr>
        <p:spPr>
          <a:xfrm>
            <a:off x="7598626" y="2459504"/>
            <a:ext cx="4255746" cy="26776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400" dirty="0"/>
              <a:t>Course content; </a:t>
            </a:r>
            <a:r>
              <a:rPr lang="en-GB" sz="2400"/>
              <a:t>course design </a:t>
            </a:r>
            <a:r>
              <a:rPr lang="en-GB" sz="2400" dirty="0"/>
              <a:t>and development; optional and compulsory modules; learning outcomes; placements; study abroad opportunities; inclusive curriculum; sustainability in the curriculum.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450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8563B-8DD9-4916-C7A2-98E975D2D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EDE678-8D11-9E4E-8E14-26C3867031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GB" dirty="0"/>
              <a:t>Resources, Environment and Technologies</a:t>
            </a:r>
          </a:p>
        </p:txBody>
      </p:sp>
      <p:pic>
        <p:nvPicPr>
          <p:cNvPr id="2" name="Picture 1" descr="'Resources, Environment and Technologies' Building Block of the Student Learning Experience (SLE) model">
            <a:extLst>
              <a:ext uri="{FF2B5EF4-FFF2-40B4-BE49-F238E27FC236}">
                <a16:creationId xmlns:a16="http://schemas.microsoft.com/office/drawing/2014/main" id="{45319182-2C0C-536E-2A10-2DC7022B01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342" t="-1444" r="1709" b="1986"/>
          <a:stretch>
            <a:fillRect/>
          </a:stretch>
        </p:blipFill>
        <p:spPr>
          <a:xfrm>
            <a:off x="695400" y="1641"/>
            <a:ext cx="6107471" cy="58386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566780-2285-E70E-EEC0-ABF17AF943A9}"/>
              </a:ext>
            </a:extLst>
          </p:cNvPr>
          <p:cNvSpPr txBox="1"/>
          <p:nvPr/>
        </p:nvSpPr>
        <p:spPr>
          <a:xfrm>
            <a:off x="7835609" y="2273753"/>
            <a:ext cx="402291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Library; IT; Virtual Learning Environment (VLE); learning spaces; course resources; digital technologies such as equipment and software; external learning environments; study spaces.</a:t>
            </a:r>
          </a:p>
        </p:txBody>
      </p:sp>
    </p:spTree>
    <p:extLst>
      <p:ext uri="{BB962C8B-B14F-4D97-AF65-F5344CB8AC3E}">
        <p14:creationId xmlns:p14="http://schemas.microsoft.com/office/powerpoint/2010/main" val="3430787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E7CA0-5EC0-9A97-B2D5-FA62E3A2F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FAF320-8229-8CC3-1076-976AD77003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Learning and Teaching Delivery</a:t>
            </a:r>
          </a:p>
        </p:txBody>
      </p:sp>
      <p:pic>
        <p:nvPicPr>
          <p:cNvPr id="2" name="Picture 1" descr="'Learning and Teaching Delivery' Building Block of the Student Learning Experience (SLE) model">
            <a:extLst>
              <a:ext uri="{FF2B5EF4-FFF2-40B4-BE49-F238E27FC236}">
                <a16:creationId xmlns:a16="http://schemas.microsoft.com/office/drawing/2014/main" id="{D1038A51-18BC-50C3-842F-07B7CD8F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047" y="164604"/>
            <a:ext cx="4659775" cy="57820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1A64B1-8E0B-3A2F-E94C-88F043F852BA}"/>
              </a:ext>
            </a:extLst>
          </p:cNvPr>
          <p:cNvSpPr txBox="1"/>
          <p:nvPr/>
        </p:nvSpPr>
        <p:spPr>
          <a:xfrm>
            <a:off x="7349067" y="1998587"/>
            <a:ext cx="4160495" cy="23083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400" dirty="0"/>
              <a:t>Teaching methods; </a:t>
            </a:r>
            <a:r>
              <a:rPr lang="en-GB" sz="2400"/>
              <a:t>mode of </a:t>
            </a:r>
            <a:r>
              <a:rPr lang="en-GB" sz="2400" dirty="0"/>
              <a:t>study; </a:t>
            </a:r>
            <a:r>
              <a:rPr lang="en-GB" sz="2400"/>
              <a:t>independent </a:t>
            </a:r>
            <a:r>
              <a:rPr lang="en-GB" sz="2400" dirty="0"/>
              <a:t>and group work; contact time; class sizes; </a:t>
            </a:r>
            <a:r>
              <a:rPr lang="en-GB" sz="2400"/>
              <a:t>staff </a:t>
            </a:r>
            <a:r>
              <a:rPr lang="en-GB" sz="2400" dirty="0"/>
              <a:t>development; </a:t>
            </a:r>
            <a:r>
              <a:rPr lang="en-GB" sz="2400"/>
              <a:t>inclusive </a:t>
            </a:r>
            <a:r>
              <a:rPr lang="en-GB" sz="2400" dirty="0"/>
              <a:t>learning and teaching practices; peer learning.</a:t>
            </a:r>
            <a:endParaRPr lang="en-GB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9153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3C4EA-C5A5-1A88-F050-386E7F2CA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A541F8-4F3E-0C05-ACC8-B6D69A9538E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Progression and Achievement</a:t>
            </a:r>
          </a:p>
        </p:txBody>
      </p:sp>
      <p:pic>
        <p:nvPicPr>
          <p:cNvPr id="2" name="Picture 1" descr="'Progression and Achievement' Building Block of the Student Learning Experience (SLE) model">
            <a:extLst>
              <a:ext uri="{FF2B5EF4-FFF2-40B4-BE49-F238E27FC236}">
                <a16:creationId xmlns:a16="http://schemas.microsoft.com/office/drawing/2014/main" id="{DD848019-1521-A753-7B17-D1357F544F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575" b="1333"/>
          <a:stretch>
            <a:fillRect/>
          </a:stretch>
        </p:blipFill>
        <p:spPr>
          <a:xfrm>
            <a:off x="335773" y="276163"/>
            <a:ext cx="5290023" cy="54875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03EBD8-F31E-063D-35B4-8D04F5F76233}"/>
              </a:ext>
            </a:extLst>
          </p:cNvPr>
          <p:cNvSpPr txBox="1"/>
          <p:nvPr/>
        </p:nvSpPr>
        <p:spPr>
          <a:xfrm>
            <a:off x="6709627" y="2222087"/>
            <a:ext cx="478491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Induction; support between levels of study; individual academic progress; personal and professional development; employability; transitions to further study; articulation; recognition of achievement.</a:t>
            </a:r>
          </a:p>
        </p:txBody>
      </p:sp>
    </p:spTree>
    <p:extLst>
      <p:ext uri="{BB962C8B-B14F-4D97-AF65-F5344CB8AC3E}">
        <p14:creationId xmlns:p14="http://schemas.microsoft.com/office/powerpoint/2010/main" val="3406434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135DF-415D-5F1A-32BC-6C58C76F1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11D45D3-F7BE-7CF7-891D-0D8E397226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Community and Belonging</a:t>
            </a:r>
          </a:p>
        </p:txBody>
      </p:sp>
      <p:pic>
        <p:nvPicPr>
          <p:cNvPr id="2" name="Picture 1" descr="'Community and Belonging' Building Block of the Student Learning Experience (SLE) model">
            <a:extLst>
              <a:ext uri="{FF2B5EF4-FFF2-40B4-BE49-F238E27FC236}">
                <a16:creationId xmlns:a16="http://schemas.microsoft.com/office/drawing/2014/main" id="{A011E7E0-FC26-96A2-D603-E2F1B845A9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93" t="1020" r="-867" b="-1225"/>
          <a:stretch>
            <a:fillRect/>
          </a:stretch>
        </p:blipFill>
        <p:spPr>
          <a:xfrm>
            <a:off x="225377" y="616951"/>
            <a:ext cx="6121197" cy="52007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5FDEA7-EB9F-754A-3D4F-B50029052C68}"/>
              </a:ext>
            </a:extLst>
          </p:cNvPr>
          <p:cNvSpPr txBox="1"/>
          <p:nvPr/>
        </p:nvSpPr>
        <p:spPr>
          <a:xfrm>
            <a:off x="7064896" y="2270191"/>
            <a:ext cx="44885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Learning community; social opportunities; peer support; sense of belonging; community spaces; inclusive communities; student-led communities; local community engagement.</a:t>
            </a:r>
          </a:p>
        </p:txBody>
      </p:sp>
    </p:spTree>
    <p:extLst>
      <p:ext uri="{BB962C8B-B14F-4D97-AF65-F5344CB8AC3E}">
        <p14:creationId xmlns:p14="http://schemas.microsoft.com/office/powerpoint/2010/main" val="360286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B37E2-FEF9-B298-F071-33BF4F0E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9E5ECD-54D4-A0AC-F3EA-1C1CF0D3AA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Assessment and Feedback</a:t>
            </a:r>
          </a:p>
        </p:txBody>
      </p:sp>
      <p:pic>
        <p:nvPicPr>
          <p:cNvPr id="2" name="Picture 1" descr="'Assessment and Feedback' Building Block of the Student Learning Experience (SLE) model">
            <a:extLst>
              <a:ext uri="{FF2B5EF4-FFF2-40B4-BE49-F238E27FC236}">
                <a16:creationId xmlns:a16="http://schemas.microsoft.com/office/drawing/2014/main" id="{20F6430A-3965-BA4B-2664-0F4D5B33E8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463" b="207"/>
          <a:stretch>
            <a:fillRect/>
          </a:stretch>
        </p:blipFill>
        <p:spPr>
          <a:xfrm>
            <a:off x="316535" y="487669"/>
            <a:ext cx="5697437" cy="51125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5F6EBD-3FFC-CCEC-AA04-9C1E7EA17F8C}"/>
              </a:ext>
            </a:extLst>
          </p:cNvPr>
          <p:cNvSpPr txBox="1"/>
          <p:nvPr/>
        </p:nvSpPr>
        <p:spPr>
          <a:xfrm>
            <a:off x="7164709" y="2272928"/>
            <a:ext cx="441449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Assessment methods; frequency of assessments; marking criteria; consistency of marking; formative assessment and feedback; authentic assessment; quality and timeliness of feedback; assessment and feedback support.</a:t>
            </a:r>
          </a:p>
        </p:txBody>
      </p:sp>
    </p:spTree>
    <p:extLst>
      <p:ext uri="{BB962C8B-B14F-4D97-AF65-F5344CB8AC3E}">
        <p14:creationId xmlns:p14="http://schemas.microsoft.com/office/powerpoint/2010/main" val="4034637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B7788-3EC5-5F7C-CC6B-196E4FA3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2DB8E0-97FC-751B-A74B-710E87A48F3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Student Partnership</a:t>
            </a:r>
          </a:p>
        </p:txBody>
      </p:sp>
      <p:pic>
        <p:nvPicPr>
          <p:cNvPr id="2" name="Picture 1" descr="'Student Partnership' Building Block of the Student Learning Experience (SLE) model">
            <a:extLst>
              <a:ext uri="{FF2B5EF4-FFF2-40B4-BE49-F238E27FC236}">
                <a16:creationId xmlns:a16="http://schemas.microsoft.com/office/drawing/2014/main" id="{377F10EE-C2A3-1C88-AC93-C7A662D8B6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42" t="588" r="-1130" b="-784"/>
          <a:stretch>
            <a:fillRect/>
          </a:stretch>
        </p:blipFill>
        <p:spPr>
          <a:xfrm>
            <a:off x="475432" y="406030"/>
            <a:ext cx="4976460" cy="54109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0E7097-BF25-97B3-362C-1DDF716CD99E}"/>
              </a:ext>
            </a:extLst>
          </p:cNvPr>
          <p:cNvSpPr txBox="1"/>
          <p:nvPr/>
        </p:nvSpPr>
        <p:spPr>
          <a:xfrm>
            <a:off x="6531784" y="1717707"/>
            <a:ext cx="49754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Student representation system; student partnership in decision making; students’ association; course evaluations; student surveys; student voice policies; student engagement in quality processes; hearing diverse student voices; student-led projects and initiatives.</a:t>
            </a:r>
          </a:p>
        </p:txBody>
      </p:sp>
    </p:spTree>
    <p:extLst>
      <p:ext uri="{BB962C8B-B14F-4D97-AF65-F5344CB8AC3E}">
        <p14:creationId xmlns:p14="http://schemas.microsoft.com/office/powerpoint/2010/main" val="449622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70687-67C3-C378-A8C2-5E394AFC9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55D671-AE0A-A360-C532-C1BA39C864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Support and Guidance</a:t>
            </a:r>
          </a:p>
        </p:txBody>
      </p:sp>
      <p:pic>
        <p:nvPicPr>
          <p:cNvPr id="2" name="Picture 1" descr="'Support and Guidance' Building Block of the Student Learning Experience (SLE) model">
            <a:extLst>
              <a:ext uri="{FF2B5EF4-FFF2-40B4-BE49-F238E27FC236}">
                <a16:creationId xmlns:a16="http://schemas.microsoft.com/office/drawing/2014/main" id="{17CC9527-9C0B-8403-1922-4EED08C3EA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54" b="2583"/>
          <a:stretch>
            <a:fillRect/>
          </a:stretch>
        </p:blipFill>
        <p:spPr>
          <a:xfrm>
            <a:off x="496599" y="222808"/>
            <a:ext cx="4620815" cy="55883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570241D-033A-ECBC-336D-8DEE8854FDD9}"/>
              </a:ext>
            </a:extLst>
          </p:cNvPr>
          <p:cNvSpPr txBox="1"/>
          <p:nvPr/>
        </p:nvSpPr>
        <p:spPr>
          <a:xfrm>
            <a:off x="6184899" y="2459504"/>
            <a:ext cx="53246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Academic support; personal support; disability services; mental health and wellbeing services; support for diverse student groups; financial support; support for students with additional needs for learning.</a:t>
            </a:r>
          </a:p>
        </p:txBody>
      </p:sp>
    </p:spTree>
    <p:extLst>
      <p:ext uri="{BB962C8B-B14F-4D97-AF65-F5344CB8AC3E}">
        <p14:creationId xmlns:p14="http://schemas.microsoft.com/office/powerpoint/2010/main" val="1145474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F831B-C443-CCA5-D495-B8B7FCCA3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486C-EA68-8705-2E5B-9CB997B8C8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-1143000"/>
            <a:ext cx="109728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Organisation and Management</a:t>
            </a:r>
          </a:p>
        </p:txBody>
      </p:sp>
      <p:pic>
        <p:nvPicPr>
          <p:cNvPr id="3" name="Picture 2" descr="'Organisation and Management' Building Block of the Student Learning Experience (SLE) model">
            <a:extLst>
              <a:ext uri="{FF2B5EF4-FFF2-40B4-BE49-F238E27FC236}">
                <a16:creationId xmlns:a16="http://schemas.microsoft.com/office/drawing/2014/main" id="{8830CF05-2CCE-FE63-2A39-FCBB43221F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87" b="1750"/>
          <a:stretch>
            <a:fillRect/>
          </a:stretch>
        </p:blipFill>
        <p:spPr>
          <a:xfrm>
            <a:off x="291975" y="567138"/>
            <a:ext cx="5235471" cy="47500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C3E74F-4C4E-7B58-CA3D-71A94DE593B3}"/>
              </a:ext>
            </a:extLst>
          </p:cNvPr>
          <p:cNvSpPr txBox="1"/>
          <p:nvPr/>
        </p:nvSpPr>
        <p:spPr>
          <a:xfrm>
            <a:off x="6660860" y="2090729"/>
            <a:ext cx="496483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Admissions processes; communication; timetabling; student administration; governance; transport; accommodation; complaints and concerns; equality, diversity and inclusion processes and policies; equality monitoring.</a:t>
            </a:r>
          </a:p>
        </p:txBody>
      </p:sp>
    </p:spTree>
    <p:extLst>
      <p:ext uri="{BB962C8B-B14F-4D97-AF65-F5344CB8AC3E}">
        <p14:creationId xmlns:p14="http://schemas.microsoft.com/office/powerpoint/2010/main" val="246081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CF74D-DE0A-CBEF-A373-15D40F06B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FA097-484C-9135-DF98-5E0A2CA1A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Verdana"/>
                <a:ea typeface="Verdana"/>
              </a:rPr>
              <a:t>Accessing Core Resource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2AE9F-BA9F-A61B-30BD-9946C79A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824"/>
            <a:ext cx="6566520" cy="4032448"/>
          </a:xfrm>
        </p:spPr>
        <p:txBody>
          <a:bodyPr/>
          <a:lstStyle/>
          <a:p>
            <a:r>
              <a:rPr lang="en-GB" sz="2400" dirty="0"/>
              <a:t>Hyperlink: </a:t>
            </a:r>
            <a:r>
              <a:rPr lang="en-GB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Learning Experience (SLE) model</a:t>
            </a:r>
            <a:endParaRPr lang="en-GB" sz="2400" dirty="0">
              <a:solidFill>
                <a:srgbClr val="0070C0"/>
              </a:solidFill>
            </a:endParaRPr>
          </a:p>
          <a:p>
            <a:endParaRPr lang="en-GB" sz="2400" dirty="0"/>
          </a:p>
          <a:p>
            <a:r>
              <a:rPr lang="en-GB" sz="2400" dirty="0"/>
              <a:t>QR code:</a:t>
            </a:r>
            <a:endParaRPr lang="en-GB" dirty="0"/>
          </a:p>
        </p:txBody>
      </p:sp>
      <p:pic>
        <p:nvPicPr>
          <p:cNvPr id="5" name="Picture 4" descr="QR code to sparqs Student Learning Experience (SLE) model">
            <a:extLst>
              <a:ext uri="{FF2B5EF4-FFF2-40B4-BE49-F238E27FC236}">
                <a16:creationId xmlns:a16="http://schemas.microsoft.com/office/drawing/2014/main" id="{8296351A-DDE4-C9D3-DD95-92939861108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7069" t="8791" r="21364" b="30105"/>
          <a:stretch/>
        </p:blipFill>
        <p:spPr>
          <a:xfrm>
            <a:off x="2711624" y="3212976"/>
            <a:ext cx="1872000" cy="18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Image of sparqs Student Learning Experience (SLE) model">
            <a:extLst>
              <a:ext uri="{FF2B5EF4-FFF2-40B4-BE49-F238E27FC236}">
                <a16:creationId xmlns:a16="http://schemas.microsoft.com/office/drawing/2014/main" id="{7A2B6329-0E41-B0CF-D072-CFE9F70F603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1280" r="2114"/>
          <a:stretch/>
        </p:blipFill>
        <p:spPr>
          <a:xfrm>
            <a:off x="7835445" y="1592814"/>
            <a:ext cx="3722952" cy="39676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164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94"/>
    </mc:Choice>
    <mc:Fallback xmlns="">
      <p:transition spd="slow" advTm="16894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181B5-6685-B0CC-3490-0CA77E44C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2A31-14F3-3F4F-A98F-81FB7743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Blank card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363AAF-156B-BC92-48E7-A07AB7D645E3}"/>
              </a:ext>
            </a:extLst>
          </p:cNvPr>
          <p:cNvSpPr txBox="1"/>
          <p:nvPr/>
        </p:nvSpPr>
        <p:spPr>
          <a:xfrm>
            <a:off x="767408" y="1484784"/>
            <a:ext cx="11017224" cy="4247317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 space to add your own ‘Building Block’ for the Student Learning Experience (if you </a:t>
            </a:r>
            <a:r>
              <a:rPr lang="en-GB"/>
              <a:t>wish):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05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923DB-5A55-74F6-96CF-69FA300C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Building Blocks of the SLE model</a:t>
            </a:r>
          </a:p>
        </p:txBody>
      </p:sp>
      <p:pic>
        <p:nvPicPr>
          <p:cNvPr id="4" name="Picture 3" descr="Image of sparqs Student Learning Experience (SLE) model">
            <a:extLst>
              <a:ext uri="{FF2B5EF4-FFF2-40B4-BE49-F238E27FC236}">
                <a16:creationId xmlns:a16="http://schemas.microsoft.com/office/drawing/2014/main" id="{E1ACB7E4-DEC7-143E-F16F-2408403258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280" r="2114"/>
          <a:stretch/>
        </p:blipFill>
        <p:spPr>
          <a:xfrm>
            <a:off x="4049138" y="1412776"/>
            <a:ext cx="4093724" cy="43627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6122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8770-69AC-6AAB-62A5-598EBDDF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73761"/>
            <a:ext cx="10515600" cy="1325563"/>
          </a:xfrm>
        </p:spPr>
        <p:txBody>
          <a:bodyPr/>
          <a:lstStyle/>
          <a:p>
            <a:r>
              <a:rPr lang="en-GB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D4AE6-A504-1D7F-B09C-D70CA0776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89" y="1558168"/>
            <a:ext cx="7381872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Verdana"/>
                <a:ea typeface="Verdana"/>
              </a:rPr>
              <a:t>Diamond 9 activities can be used to prompt ranking and discussion within small groups.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000" dirty="0">
                <a:latin typeface="Verdana"/>
                <a:ea typeface="Verdana"/>
              </a:rPr>
              <a:t>Activities are based around arranging 9 cards into a ‘Diamond 9’ shape with:</a:t>
            </a:r>
          </a:p>
          <a:p>
            <a:pPr lvl="1"/>
            <a:r>
              <a:rPr lang="en-GB" sz="1800" dirty="0">
                <a:latin typeface="Verdana"/>
                <a:ea typeface="Verdana"/>
              </a:rPr>
              <a:t>Most important at top.</a:t>
            </a:r>
          </a:p>
          <a:p>
            <a:pPr lvl="1"/>
            <a:r>
              <a:rPr lang="en-GB" sz="1800" dirty="0">
                <a:latin typeface="Verdana"/>
                <a:ea typeface="Verdana"/>
              </a:rPr>
              <a:t>Least important at bottom.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000" dirty="0">
                <a:latin typeface="Verdana"/>
                <a:ea typeface="Verdana"/>
              </a:rPr>
              <a:t>Can be used for a variety of purposes, for example:</a:t>
            </a:r>
          </a:p>
          <a:p>
            <a:pPr lvl="1"/>
            <a:r>
              <a:rPr lang="en-GB" sz="1800" dirty="0">
                <a:latin typeface="Verdana"/>
                <a:ea typeface="Verdana"/>
              </a:rPr>
              <a:t>Identifying priorities for future enhancement.</a:t>
            </a:r>
          </a:p>
          <a:p>
            <a:pPr lvl="1"/>
            <a:r>
              <a:rPr lang="en-GB" sz="1800" dirty="0">
                <a:latin typeface="Verdana"/>
                <a:ea typeface="Verdana"/>
              </a:rPr>
              <a:t>Celebrating examples of good practice.</a:t>
            </a:r>
          </a:p>
          <a:p>
            <a:pPr lvl="1"/>
            <a:r>
              <a:rPr lang="en-GB" sz="1800" dirty="0">
                <a:latin typeface="Verdana"/>
                <a:ea typeface="Verdana"/>
              </a:rPr>
              <a:t>Identifying and unpacking differences between staff and students (see slide 6 for example). </a:t>
            </a:r>
          </a:p>
          <a:p>
            <a:pPr marL="0" indent="0">
              <a:buNone/>
            </a:pPr>
            <a:endParaRPr lang="en-GB" sz="2000" dirty="0"/>
          </a:p>
        </p:txBody>
      </p:sp>
      <p:grpSp>
        <p:nvGrpSpPr>
          <p:cNvPr id="30" name="Group 29" descr="Image of Diamond 9 activity output">
            <a:extLst>
              <a:ext uri="{FF2B5EF4-FFF2-40B4-BE49-F238E27FC236}">
                <a16:creationId xmlns:a16="http://schemas.microsoft.com/office/drawing/2014/main" id="{432A3286-EEAD-E198-D5A4-E577A7AA736C}"/>
              </a:ext>
            </a:extLst>
          </p:cNvPr>
          <p:cNvGrpSpPr/>
          <p:nvPr/>
        </p:nvGrpSpPr>
        <p:grpSpPr>
          <a:xfrm>
            <a:off x="8400256" y="1825625"/>
            <a:ext cx="3505206" cy="3816424"/>
            <a:chOff x="8620125" y="1295400"/>
            <a:chExt cx="3505206" cy="425629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7D05720-A017-23A4-10E7-66C0F50FC97F}"/>
                </a:ext>
              </a:extLst>
            </p:cNvPr>
            <p:cNvSpPr txBox="1"/>
            <p:nvPr/>
          </p:nvSpPr>
          <p:spPr>
            <a:xfrm>
              <a:off x="9458325" y="1295400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3C7974E-B240-1AED-835A-D1504DF5BE5F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B265DB-A7FB-E3D1-07FA-8AEFA5885CFB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F5208F0-F075-77FB-FCB0-D8A98958BC87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62B76EA-06A1-81FC-42FA-2F1BC8EA052E}"/>
                </a:ext>
              </a:extLst>
            </p:cNvPr>
            <p:cNvSpPr txBox="1"/>
            <p:nvPr/>
          </p:nvSpPr>
          <p:spPr>
            <a:xfrm>
              <a:off x="95631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11D93FA-DC54-1CBB-224C-128766721C4E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C6DAC9C-909D-E406-4A92-997F0FCD4FC4}"/>
                </a:ext>
              </a:extLst>
            </p:cNvPr>
            <p:cNvSpPr txBox="1"/>
            <p:nvPr/>
          </p:nvSpPr>
          <p:spPr>
            <a:xfrm>
              <a:off x="10506075" y="29582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B6C7C79-1CB5-C8CD-9D87-5C54F0FB1861}"/>
                </a:ext>
              </a:extLst>
            </p:cNvPr>
            <p:cNvSpPr txBox="1"/>
            <p:nvPr/>
          </p:nvSpPr>
          <p:spPr>
            <a:xfrm>
              <a:off x="9534525" y="477201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E745CDE-083B-9C9D-7EF0-86A0A5B81047}"/>
                </a:ext>
              </a:extLst>
            </p:cNvPr>
            <p:cNvSpPr txBox="1"/>
            <p:nvPr/>
          </p:nvSpPr>
          <p:spPr>
            <a:xfrm>
              <a:off x="9982200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0F7501D-363C-78C9-EE99-9AEBBE08ED80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69311C8-69E5-EF88-7249-7134F997142A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79A153-FD47-FA61-6F57-9D6907E3E166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5918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6B8D-742E-0EC6-CEA8-10F8FCD0E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3" y="136869"/>
            <a:ext cx="8846773" cy="1354162"/>
          </a:xfrm>
        </p:spPr>
        <p:txBody>
          <a:bodyPr/>
          <a:lstStyle/>
          <a:p>
            <a:r>
              <a:rPr lang="en-GB" b="1" dirty="0">
                <a:latin typeface="Verdana"/>
                <a:ea typeface="Verdana"/>
              </a:rPr>
              <a:t>Instructions: Diamond 9 </a:t>
            </a:r>
            <a:r>
              <a:rPr lang="en-GB" b="1">
                <a:latin typeface="Verdana"/>
                <a:ea typeface="Verdana"/>
              </a:rPr>
              <a:t>activity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DEF8B-E956-E8CF-ACBD-4FD7349F7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53" y="1491031"/>
            <a:ext cx="7229473" cy="444182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GB" dirty="0"/>
              <a:t>Work in small groups.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latin typeface="Verdana"/>
                <a:ea typeface="Verdana"/>
              </a:rPr>
              <a:t>Nominate the following roles and tasks:</a:t>
            </a:r>
          </a:p>
          <a:p>
            <a:pPr marL="914400" lvl="1" indent="-376238">
              <a:spcAft>
                <a:spcPts val="1200"/>
              </a:spcAft>
              <a:buFont typeface="+mj-lt"/>
              <a:buAutoNum type="alphaLcParenR"/>
            </a:pPr>
            <a:r>
              <a:rPr lang="en-GB" sz="2600" dirty="0"/>
              <a:t>Timekeeper: keeps group to time.</a:t>
            </a:r>
          </a:p>
          <a:p>
            <a:pPr marL="914400" lvl="1" indent="-376238">
              <a:spcAft>
                <a:spcPts val="1200"/>
              </a:spcAft>
              <a:buFont typeface="+mj-lt"/>
              <a:buAutoNum type="alphaLcParenR"/>
            </a:pPr>
            <a:r>
              <a:rPr lang="en-GB" sz="2600" dirty="0"/>
              <a:t>Scribe: writes down key discussion points. </a:t>
            </a:r>
          </a:p>
          <a:p>
            <a:pPr marL="914400" lvl="1" indent="-376238">
              <a:spcAft>
                <a:spcPts val="1800"/>
              </a:spcAft>
              <a:buFont typeface="+mj-lt"/>
              <a:buAutoNum type="alphaLcParenR"/>
            </a:pPr>
            <a:r>
              <a:rPr lang="en-GB" sz="2600" dirty="0"/>
              <a:t>Spokesperson: feeds back verbally to wider group.</a:t>
            </a:r>
            <a:r>
              <a:rPr lang="en-GB" dirty="0"/>
              <a:t> </a:t>
            </a:r>
          </a:p>
          <a:p>
            <a:pPr marL="514350" indent="-514350">
              <a:spcAft>
                <a:spcPts val="1800"/>
              </a:spcAft>
              <a:buAutoNum type="arabicPeriod"/>
              <a:tabLst>
                <a:tab pos="981075" algn="l"/>
              </a:tabLst>
            </a:pPr>
            <a:r>
              <a:rPr lang="en-GB" dirty="0">
                <a:latin typeface="Verdana"/>
                <a:ea typeface="Verdana"/>
              </a:rPr>
              <a:t>Ensure that everyone’s voice is heard.</a:t>
            </a:r>
          </a:p>
          <a:p>
            <a:pPr marL="514350" indent="-514350">
              <a:spcAft>
                <a:spcPts val="1800"/>
              </a:spcAft>
              <a:buAutoNum type="arabicPeriod"/>
              <a:tabLst>
                <a:tab pos="981075" algn="l"/>
              </a:tabLst>
            </a:pPr>
            <a:r>
              <a:rPr lang="en-GB" dirty="0">
                <a:latin typeface="Verdana"/>
                <a:ea typeface="Verdana"/>
              </a:rPr>
              <a:t>Discuss, rank and arrange your 9 cards into the ‘Diamond 9’ shape shown.</a:t>
            </a:r>
            <a:endParaRPr lang="en-GB" dirty="0"/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The blank card is intentional – your group can add your own category to this if desired.</a:t>
            </a:r>
          </a:p>
        </p:txBody>
      </p:sp>
      <p:grpSp>
        <p:nvGrpSpPr>
          <p:cNvPr id="30" name="Group 29" descr="Image of Diamond 9 activity output">
            <a:extLst>
              <a:ext uri="{FF2B5EF4-FFF2-40B4-BE49-F238E27FC236}">
                <a16:creationId xmlns:a16="http://schemas.microsoft.com/office/drawing/2014/main" id="{49E57C6B-F376-CE45-AF09-5A40998048DE}"/>
              </a:ext>
            </a:extLst>
          </p:cNvPr>
          <p:cNvGrpSpPr/>
          <p:nvPr/>
        </p:nvGrpSpPr>
        <p:grpSpPr>
          <a:xfrm>
            <a:off x="8400256" y="1753989"/>
            <a:ext cx="3505206" cy="3888061"/>
            <a:chOff x="8620125" y="1215507"/>
            <a:chExt cx="3505206" cy="433619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444266F-202B-CE7F-8300-18AA98A9E632}"/>
                </a:ext>
              </a:extLst>
            </p:cNvPr>
            <p:cNvSpPr txBox="1"/>
            <p:nvPr/>
          </p:nvSpPr>
          <p:spPr>
            <a:xfrm>
              <a:off x="9467851" y="121550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32D194A-86E5-866F-0FAA-1436233EDB96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D1EDD7C-78F3-60C6-4EF3-4E82D4C5D997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58D6FB6-CA61-9CF6-CECA-F15990555912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7A004A0-0E7F-F1FD-B384-ECF3C98D4275}"/>
                </a:ext>
              </a:extLst>
            </p:cNvPr>
            <p:cNvSpPr txBox="1"/>
            <p:nvPr/>
          </p:nvSpPr>
          <p:spPr>
            <a:xfrm>
              <a:off x="95631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94D4EB2-9A5A-DA1C-AEFE-F7E6F80226B9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35417AA-390F-F597-B723-1D0FFF129397}"/>
                </a:ext>
              </a:extLst>
            </p:cNvPr>
            <p:cNvSpPr txBox="1"/>
            <p:nvPr/>
          </p:nvSpPr>
          <p:spPr>
            <a:xfrm>
              <a:off x="10506075" y="29582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F3392CC-2114-C4BC-0681-4551BA9C03C7}"/>
                </a:ext>
              </a:extLst>
            </p:cNvPr>
            <p:cNvSpPr txBox="1"/>
            <p:nvPr/>
          </p:nvSpPr>
          <p:spPr>
            <a:xfrm>
              <a:off x="9534525" y="477201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229F544-4A64-FCC0-E145-A190CE21D3BF}"/>
                </a:ext>
              </a:extLst>
            </p:cNvPr>
            <p:cNvSpPr txBox="1"/>
            <p:nvPr/>
          </p:nvSpPr>
          <p:spPr>
            <a:xfrm>
              <a:off x="9982200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AC30A4C-F483-D3CC-C87A-33732FD64A17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99A2915-28BF-654A-C1A4-E1920E871615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98A41AE-5E78-8053-F93B-1F1714028203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6734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014F3-65E0-A806-3F4B-5EF6D9D1E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1DEF4-7549-4053-D606-FF01D20D4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09" y="18864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/>
              <a:t>One example activity: Part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21F13-B9C7-53E9-CAE2-B95DF1F12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493077"/>
            <a:ext cx="7763941" cy="445620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Purpose:</a:t>
            </a:r>
            <a:r>
              <a:rPr lang="en-GB" sz="2000" dirty="0"/>
              <a:t> </a:t>
            </a:r>
            <a:r>
              <a:rPr lang="en-GB" sz="2000" b="1" dirty="0"/>
              <a:t>To identify, compare, and discuss student and staff priorities for enhancement of a unit, course or module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0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Plenary: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Outline the overall purpose of the session.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Explain instructions for undertaking a Diamond 9 activity.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Round 1:</a:t>
            </a:r>
            <a:r>
              <a:rPr lang="en-GB" sz="2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Divide into small groups (3-4) of </a:t>
            </a:r>
            <a:r>
              <a:rPr lang="en-GB" sz="1800" u="sng" dirty="0"/>
              <a:t>either</a:t>
            </a:r>
            <a:r>
              <a:rPr lang="en-GB" sz="1800" dirty="0"/>
              <a:t> students </a:t>
            </a:r>
            <a:r>
              <a:rPr lang="en-GB" sz="1800" u="sng" dirty="0"/>
              <a:t>or</a:t>
            </a:r>
            <a:r>
              <a:rPr lang="en-GB" sz="1800" dirty="0"/>
              <a:t> staff.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Complete the Diamond 9 activity.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Record this on a </a:t>
            </a:r>
            <a:r>
              <a:rPr lang="en-GB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Diamond 9 recording sheet</a:t>
            </a:r>
            <a:r>
              <a:rPr lang="en-GB" sz="18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AFFE74-4AE0-4A72-63AE-37F35F8E24FB}"/>
              </a:ext>
            </a:extLst>
          </p:cNvPr>
          <p:cNvSpPr txBox="1"/>
          <p:nvPr/>
        </p:nvSpPr>
        <p:spPr>
          <a:xfrm>
            <a:off x="3196244" y="6182876"/>
            <a:ext cx="6118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i="1" dirty="0"/>
              <a:t>This activity is continued on slide 6</a:t>
            </a:r>
          </a:p>
        </p:txBody>
      </p:sp>
      <p:grpSp>
        <p:nvGrpSpPr>
          <p:cNvPr id="31" name="Group 30" descr="Image of Diamond 9 activity output">
            <a:extLst>
              <a:ext uri="{FF2B5EF4-FFF2-40B4-BE49-F238E27FC236}">
                <a16:creationId xmlns:a16="http://schemas.microsoft.com/office/drawing/2014/main" id="{AA99FFE6-A657-1744-3CCB-2AE184AC412C}"/>
              </a:ext>
            </a:extLst>
          </p:cNvPr>
          <p:cNvGrpSpPr/>
          <p:nvPr/>
        </p:nvGrpSpPr>
        <p:grpSpPr>
          <a:xfrm>
            <a:off x="8400256" y="1774104"/>
            <a:ext cx="3505206" cy="3867946"/>
            <a:chOff x="8620125" y="1237941"/>
            <a:chExt cx="3505206" cy="431375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DE66A4-F4CD-0255-AADB-DAD0244DDA7B}"/>
                </a:ext>
              </a:extLst>
            </p:cNvPr>
            <p:cNvSpPr txBox="1"/>
            <p:nvPr/>
          </p:nvSpPr>
          <p:spPr>
            <a:xfrm>
              <a:off x="9467851" y="1237941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46E5BDF-36BC-C3C1-FAF4-AA0FE90E0063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EA50FFB-ABB8-F8C5-F659-49182CD10D3C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696BCAA-C3EF-BC45-087A-CFFFACE5E44B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A06757C-D072-C5DB-18A1-24306E888EFA}"/>
                </a:ext>
              </a:extLst>
            </p:cNvPr>
            <p:cNvSpPr txBox="1"/>
            <p:nvPr/>
          </p:nvSpPr>
          <p:spPr>
            <a:xfrm>
              <a:off x="95631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D49EC11-3C0E-09A4-66BC-4FA59F17A0DC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8AB0AFB-E1F0-69D1-EA27-F75778712414}"/>
                </a:ext>
              </a:extLst>
            </p:cNvPr>
            <p:cNvSpPr txBox="1"/>
            <p:nvPr/>
          </p:nvSpPr>
          <p:spPr>
            <a:xfrm>
              <a:off x="10506075" y="29582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417D85D-AD52-28EE-D492-14ADBD145C11}"/>
                </a:ext>
              </a:extLst>
            </p:cNvPr>
            <p:cNvSpPr txBox="1"/>
            <p:nvPr/>
          </p:nvSpPr>
          <p:spPr>
            <a:xfrm>
              <a:off x="9534525" y="477201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B0C7386-82AA-CC2B-44BE-ACAE27902276}"/>
                </a:ext>
              </a:extLst>
            </p:cNvPr>
            <p:cNvSpPr txBox="1"/>
            <p:nvPr/>
          </p:nvSpPr>
          <p:spPr>
            <a:xfrm>
              <a:off x="9982200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D8A040DA-6336-29E4-F752-DAE459B7F08A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C0AA8DB-71FD-3DCE-699B-683DE44A7DD0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DFCA1D7-D3D7-39E6-766F-47E51F6C5A43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833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A7F79-E7BA-1E52-CFA2-469AA368E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447B7-C80E-346A-07D9-40B7A31E9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952" y="18864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/>
              <a:t>One example activity: Part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14BFC-AE95-842A-AFC3-71C9DD465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1268760"/>
            <a:ext cx="7396160" cy="499979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Round 2:</a:t>
            </a:r>
            <a:r>
              <a:rPr lang="en-GB" sz="2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Ask 1 or 2 members of each group to rotate to another group.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Staff should move to a student group, and vice versa.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Groups should now include a mixture of students and staff.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Repeat the Diamond 9 activity, revising the original Diamond 9 (if appropriate) in response to group discussion.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Record this on a new </a:t>
            </a:r>
            <a:r>
              <a:rPr lang="en-GB" sz="1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Diamond 9 recording sheet</a:t>
            </a:r>
            <a:r>
              <a:rPr lang="en-GB" sz="18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05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Plenary:</a:t>
            </a:r>
            <a:r>
              <a:rPr lang="en-GB" sz="2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dirty="0"/>
              <a:t>Feed back to wider group: any changes made to Diamond 9 and key related discussion points.</a:t>
            </a:r>
          </a:p>
        </p:txBody>
      </p:sp>
      <p:grpSp>
        <p:nvGrpSpPr>
          <p:cNvPr id="13" name="Group 12" descr="Image of Diamond Nine Activity output">
            <a:extLst>
              <a:ext uri="{FF2B5EF4-FFF2-40B4-BE49-F238E27FC236}">
                <a16:creationId xmlns:a16="http://schemas.microsoft.com/office/drawing/2014/main" id="{E0E3F7A2-CB7F-4C47-65AB-EC033F4AF341}"/>
              </a:ext>
            </a:extLst>
          </p:cNvPr>
          <p:cNvGrpSpPr/>
          <p:nvPr/>
        </p:nvGrpSpPr>
        <p:grpSpPr>
          <a:xfrm>
            <a:off x="8400256" y="1825625"/>
            <a:ext cx="3505206" cy="3853363"/>
            <a:chOff x="8620125" y="1295400"/>
            <a:chExt cx="3505206" cy="429749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04F17F3-B7E9-4DFD-93A8-35315F632BB5}"/>
                </a:ext>
              </a:extLst>
            </p:cNvPr>
            <p:cNvSpPr txBox="1"/>
            <p:nvPr/>
          </p:nvSpPr>
          <p:spPr>
            <a:xfrm>
              <a:off x="9458325" y="1295400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 </a:t>
              </a:r>
            </a:p>
            <a:p>
              <a:pPr algn="ctr"/>
              <a:endParaRPr lang="en-GB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DDAB438-D9FD-BF3F-0927-229DF5C9B742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FE55393-ACD5-1740-320A-A238D6E9FDA8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 </a:t>
              </a:r>
            </a:p>
            <a:p>
              <a:pPr algn="ctr"/>
              <a:endParaRPr lang="en-GB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2D49B6F-5B67-6FBE-99A3-FA1F9566C07A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8E89730-99C6-84AD-5B3F-AEC4B2A39D1A}"/>
                </a:ext>
              </a:extLst>
            </p:cNvPr>
            <p:cNvSpPr txBox="1"/>
            <p:nvPr/>
          </p:nvSpPr>
          <p:spPr>
            <a:xfrm>
              <a:off x="9563100" y="2977275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endParaRPr lang="en-GB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18E99B1-9A00-AC68-8471-FE77B27F02E9}"/>
                </a:ext>
              </a:extLst>
            </p:cNvPr>
            <p:cNvSpPr txBox="1"/>
            <p:nvPr/>
          </p:nvSpPr>
          <p:spPr>
            <a:xfrm>
              <a:off x="8620125" y="2977276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endParaRPr lang="en-GB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DC48C63-74FE-554F-927D-73F675642313}"/>
                </a:ext>
              </a:extLst>
            </p:cNvPr>
            <p:cNvSpPr txBox="1"/>
            <p:nvPr/>
          </p:nvSpPr>
          <p:spPr>
            <a:xfrm>
              <a:off x="10506075" y="2958225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FA40D35-A652-D3D1-DD6C-7A5B3A13B948}"/>
                </a:ext>
              </a:extLst>
            </p:cNvPr>
            <p:cNvSpPr txBox="1"/>
            <p:nvPr/>
          </p:nvSpPr>
          <p:spPr>
            <a:xfrm>
              <a:off x="9534525" y="4772018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endParaRPr lang="en-GB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E8498C5-004C-37AA-2EDA-58C93595CA7A}"/>
                </a:ext>
              </a:extLst>
            </p:cNvPr>
            <p:cNvSpPr txBox="1"/>
            <p:nvPr/>
          </p:nvSpPr>
          <p:spPr>
            <a:xfrm>
              <a:off x="9982200" y="3874647"/>
              <a:ext cx="704850" cy="64633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Card</a:t>
              </a:r>
            </a:p>
            <a:p>
              <a:pPr algn="ctr"/>
              <a:endParaRPr lang="en-GB" dirty="0"/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B07FBA25-7C3C-3891-0763-88F885F34AEB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9E5F9D4-507A-82E2-8E31-A8091D19DA12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C693693-3B4C-082B-B073-2C720355E03A}"/>
                </a:ext>
              </a:extLst>
            </p:cNvPr>
            <p:cNvSpPr txBox="1"/>
            <p:nvPr/>
          </p:nvSpPr>
          <p:spPr>
            <a:xfrm>
              <a:off x="11321565" y="5095182"/>
              <a:ext cx="800100" cy="49771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>
                  <a:solidFill>
                    <a:schemeClr val="accent5"/>
                  </a:solidFill>
                </a:rPr>
                <a:t>important</a:t>
              </a:r>
              <a:endParaRPr lang="en-GB" sz="1200" dirty="0" err="1">
                <a:solidFill>
                  <a:schemeClr val="accent5"/>
                </a:solidFill>
              </a:endParaRPr>
            </a:p>
          </p:txBody>
        </p:sp>
      </p:grpSp>
      <p:grpSp>
        <p:nvGrpSpPr>
          <p:cNvPr id="30" name="Group 29" descr="Image of Diamond 9 activity output">
            <a:extLst>
              <a:ext uri="{FF2B5EF4-FFF2-40B4-BE49-F238E27FC236}">
                <a16:creationId xmlns:a16="http://schemas.microsoft.com/office/drawing/2014/main" id="{4FEA4D4B-8D30-0B4B-C8E3-084FBE3914DF}"/>
              </a:ext>
            </a:extLst>
          </p:cNvPr>
          <p:cNvGrpSpPr/>
          <p:nvPr/>
        </p:nvGrpSpPr>
        <p:grpSpPr>
          <a:xfrm>
            <a:off x="8400256" y="1748204"/>
            <a:ext cx="3505206" cy="3893846"/>
            <a:chOff x="8620125" y="1209056"/>
            <a:chExt cx="3505206" cy="434264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3D271A2-FB4B-1F1E-9228-65F963846BBF}"/>
                </a:ext>
              </a:extLst>
            </p:cNvPr>
            <p:cNvSpPr txBox="1"/>
            <p:nvPr/>
          </p:nvSpPr>
          <p:spPr>
            <a:xfrm>
              <a:off x="9477323" y="1209056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8FFDC84-2822-2E4B-DB56-858C3BA92703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GB" dirty="0"/>
            </a:p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8942B9B-DFC2-842D-7427-3EADC207FA63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E3952E-A859-09EA-6AA0-E89434C9FA72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62AC7D5-3BDD-C369-4D5F-F22A9E98A3A2}"/>
                </a:ext>
              </a:extLst>
            </p:cNvPr>
            <p:cNvSpPr txBox="1"/>
            <p:nvPr/>
          </p:nvSpPr>
          <p:spPr>
            <a:xfrm>
              <a:off x="95631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5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974E6FF-EC14-31F5-1571-E206BECE4063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2A6DE80-EDE9-BB1A-7837-1E023D9F66B7}"/>
                </a:ext>
              </a:extLst>
            </p:cNvPr>
            <p:cNvSpPr txBox="1"/>
            <p:nvPr/>
          </p:nvSpPr>
          <p:spPr>
            <a:xfrm>
              <a:off x="10506075" y="295822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180B93-8E34-B1C5-AF2C-6B8695BE4158}"/>
                </a:ext>
              </a:extLst>
            </p:cNvPr>
            <p:cNvSpPr txBox="1"/>
            <p:nvPr/>
          </p:nvSpPr>
          <p:spPr>
            <a:xfrm>
              <a:off x="9534525" y="4772018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US"/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EE9BE28-4564-7369-E2F8-77BF4248FD3A}"/>
                </a:ext>
              </a:extLst>
            </p:cNvPr>
            <p:cNvSpPr txBox="1"/>
            <p:nvPr/>
          </p:nvSpPr>
          <p:spPr>
            <a:xfrm>
              <a:off x="9982200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8DA4803-278F-690C-E2C6-819A23F9DDC7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341CBB9-F6E7-1915-B4B5-5A8D01F8B006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2F38A24-A7B0-AD18-6B52-30F70001EA37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30892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GB" sz="1200" dirty="0">
                <a:solidFill>
                  <a:schemeClr val="accent5"/>
                </a:solidFill>
                <a:ea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023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3E9D5F-CDF7-E350-5C39-1671139E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2492896"/>
            <a:ext cx="10363200" cy="1362075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en-GB" cap="none" dirty="0"/>
              <a:t>Diamond 9 cards</a:t>
            </a:r>
            <a:br>
              <a:rPr lang="en-GB" cap="none" dirty="0"/>
            </a:br>
            <a:r>
              <a:rPr lang="en-GB" sz="3100" b="0" cap="none" dirty="0"/>
              <a:t>(for ‘on campus’ or ‘online’ activities)</a:t>
            </a:r>
            <a:br>
              <a:rPr lang="en-GB" sz="3100" cap="none" dirty="0"/>
            </a:b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3534554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6B8D-742E-0EC6-CEA8-10F8FCD0E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3" y="136869"/>
            <a:ext cx="8846773" cy="1354162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Verdana"/>
                <a:ea typeface="Verdana"/>
              </a:rPr>
              <a:t>Instructions: </a:t>
            </a:r>
            <a:br>
              <a:rPr lang="en-GB" sz="3200" b="1" dirty="0">
                <a:latin typeface="Verdana"/>
                <a:ea typeface="Verdana"/>
              </a:rPr>
            </a:br>
            <a:r>
              <a:rPr lang="en-GB" sz="3200" b="1" dirty="0">
                <a:latin typeface="Verdana"/>
                <a:ea typeface="Verdana"/>
              </a:rPr>
              <a:t>Cards for ‘on campus’ activities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DEF8B-E956-E8CF-ACBD-4FD7349F7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420" y="1797948"/>
            <a:ext cx="7210136" cy="344699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sz="2400" dirty="0">
                <a:latin typeface="Verdana"/>
                <a:ea typeface="Verdana"/>
              </a:rPr>
              <a:t>Use this PowerPoint file to print off A5 sized cards for your Diamond 9 activities: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dirty="0">
                <a:latin typeface="Verdana"/>
                <a:ea typeface="Verdana"/>
              </a:rPr>
              <a:t>Load plain card into your printer.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dirty="0">
                <a:latin typeface="Verdana"/>
                <a:ea typeface="Verdana"/>
              </a:rPr>
              <a:t>Go to File/Print and then select 2 slides handout (2 slides per page).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000" dirty="0">
                <a:latin typeface="Verdana"/>
                <a:ea typeface="Verdana"/>
              </a:rPr>
              <a:t>Select slides 11-20.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en-GB" sz="2000" dirty="0">
                <a:latin typeface="Verdana"/>
                <a:ea typeface="Verdana"/>
              </a:rPr>
              <a:t>Cut your printouts into individual cards for use within your ‘on campus’ activities.</a:t>
            </a:r>
          </a:p>
        </p:txBody>
      </p:sp>
      <p:grpSp>
        <p:nvGrpSpPr>
          <p:cNvPr id="17" name="Group 16" descr="Image of Diamond 9 activity output">
            <a:extLst>
              <a:ext uri="{FF2B5EF4-FFF2-40B4-BE49-F238E27FC236}">
                <a16:creationId xmlns:a16="http://schemas.microsoft.com/office/drawing/2014/main" id="{7C2FDABF-44D3-A534-1834-0EC7224203C5}"/>
              </a:ext>
            </a:extLst>
          </p:cNvPr>
          <p:cNvGrpSpPr/>
          <p:nvPr/>
        </p:nvGrpSpPr>
        <p:grpSpPr>
          <a:xfrm>
            <a:off x="8400256" y="1709208"/>
            <a:ext cx="3659298" cy="3932986"/>
            <a:chOff x="8620125" y="1165565"/>
            <a:chExt cx="3505206" cy="438629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982263D-E185-F464-5DBA-6B026A583546}"/>
                </a:ext>
              </a:extLst>
            </p:cNvPr>
            <p:cNvSpPr txBox="1"/>
            <p:nvPr/>
          </p:nvSpPr>
          <p:spPr>
            <a:xfrm>
              <a:off x="9479492" y="116556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1 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C36156C-0DFD-E075-3674-099D44057F1E}"/>
                </a:ext>
              </a:extLst>
            </p:cNvPr>
            <p:cNvSpPr txBox="1"/>
            <p:nvPr/>
          </p:nvSpPr>
          <p:spPr>
            <a:xfrm>
              <a:off x="9915524" y="2079903"/>
              <a:ext cx="704849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3</a:t>
              </a:r>
              <a:endParaRPr lang="en-US"/>
            </a:p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5DF9EB-EEC6-A11D-92EC-D0874C814B67}"/>
                </a:ext>
              </a:extLst>
            </p:cNvPr>
            <p:cNvSpPr txBox="1"/>
            <p:nvPr/>
          </p:nvSpPr>
          <p:spPr>
            <a:xfrm>
              <a:off x="8972550" y="2079903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2 </a:t>
              </a:r>
            </a:p>
            <a:p>
              <a:pPr algn="ctr"/>
              <a:endParaRPr lang="en-GB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622E51F-1417-F058-6E54-54E9DCF7B79F}"/>
                </a:ext>
              </a:extLst>
            </p:cNvPr>
            <p:cNvSpPr txBox="1"/>
            <p:nvPr/>
          </p:nvSpPr>
          <p:spPr>
            <a:xfrm>
              <a:off x="8982075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7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C21A28-0C77-34B3-8CB0-17BDC4704C68}"/>
                </a:ext>
              </a:extLst>
            </p:cNvPr>
            <p:cNvSpPr txBox="1"/>
            <p:nvPr/>
          </p:nvSpPr>
          <p:spPr>
            <a:xfrm>
              <a:off x="9499600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>
                  <a:ea typeface="Calibri"/>
                  <a:cs typeface="Calibri"/>
                </a:rPr>
                <a:t>5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626F74D-EE10-64F0-D4AE-F5CAD81C809B}"/>
                </a:ext>
              </a:extLst>
            </p:cNvPr>
            <p:cNvSpPr txBox="1"/>
            <p:nvPr/>
          </p:nvSpPr>
          <p:spPr>
            <a:xfrm>
              <a:off x="8620125" y="297727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4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C7C7EA-A684-EBDD-ED2C-C0258A558B08}"/>
                </a:ext>
              </a:extLst>
            </p:cNvPr>
            <p:cNvSpPr txBox="1"/>
            <p:nvPr/>
          </p:nvSpPr>
          <p:spPr>
            <a:xfrm>
              <a:off x="10368492" y="2981831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6</a:t>
              </a:r>
              <a:endParaRPr lang="en-GB">
                <a:ea typeface="Calibri"/>
                <a:cs typeface="Calibri"/>
              </a:endParaRP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FF99C1C-98AB-3BB6-CABE-7D096578161E}"/>
                </a:ext>
              </a:extLst>
            </p:cNvPr>
            <p:cNvSpPr txBox="1"/>
            <p:nvPr/>
          </p:nvSpPr>
          <p:spPr>
            <a:xfrm>
              <a:off x="9492192" y="4831035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9</a:t>
              </a:r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FD9B4C9-7577-AFA8-D3ED-6B97E5EE41F2}"/>
                </a:ext>
              </a:extLst>
            </p:cNvPr>
            <p:cNvSpPr txBox="1"/>
            <p:nvPr/>
          </p:nvSpPr>
          <p:spPr>
            <a:xfrm>
              <a:off x="9929283" y="3874647"/>
              <a:ext cx="704850" cy="72082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/>
                <a:t>8</a:t>
              </a:r>
            </a:p>
            <a:p>
              <a:pPr algn="ctr"/>
              <a:endParaRPr lang="en-GB" dirty="0">
                <a:ea typeface="Calibri"/>
                <a:cs typeface="Calibri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929BD24-DAF6-C896-36F9-5AE74E010BD0}"/>
                </a:ext>
              </a:extLst>
            </p:cNvPr>
            <p:cNvCxnSpPr>
              <a:cxnSpLocks/>
            </p:cNvCxnSpPr>
            <p:nvPr/>
          </p:nvCxnSpPr>
          <p:spPr>
            <a:xfrm>
              <a:off x="11372851" y="1295400"/>
              <a:ext cx="0" cy="42562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BDA4D9-93C7-C966-22C8-8DC43C7F4B99}"/>
                </a:ext>
              </a:extLst>
            </p:cNvPr>
            <p:cNvSpPr txBox="1"/>
            <p:nvPr/>
          </p:nvSpPr>
          <p:spPr>
            <a:xfrm>
              <a:off x="11329069" y="1382911"/>
              <a:ext cx="79626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>
                  <a:solidFill>
                    <a:schemeClr val="accent5"/>
                  </a:solidFill>
                </a:rPr>
                <a:t>Most important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6B7F445-CA72-1C69-A61D-56AAF2DE2CE4}"/>
                </a:ext>
              </a:extLst>
            </p:cNvPr>
            <p:cNvSpPr txBox="1"/>
            <p:nvPr/>
          </p:nvSpPr>
          <p:spPr>
            <a:xfrm>
              <a:off x="11321565" y="5095183"/>
              <a:ext cx="800100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accent5"/>
                  </a:solidFill>
                </a:rPr>
                <a:t>Least </a:t>
              </a:r>
              <a:r>
                <a:rPr lang="en-GB" sz="1100" dirty="0">
                  <a:solidFill>
                    <a:schemeClr val="accent5"/>
                  </a:solidFill>
                </a:rPr>
                <a:t>important</a:t>
              </a:r>
              <a:endParaRPr lang="en-GB" sz="12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532955"/>
      </p:ext>
    </p:extLst>
  </p:cSld>
  <p:clrMapOvr>
    <a:masterClrMapping/>
  </p:clrMapOvr>
</p:sld>
</file>

<file path=ppt/theme/theme1.xml><?xml version="1.0" encoding="utf-8"?>
<a:theme xmlns:a="http://schemas.openxmlformats.org/drawingml/2006/main" name="sparqs presentation with twitter &amp; hashtag 2014">
  <a:themeElements>
    <a:clrScheme name="Ali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00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3C0BD22-BB71-4F19-A360-E275A0C1F174}" vid="{40075263-FC70-4B12-BECD-844F41EAF2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3549f6-3aab-4190-a067-0227ebd26dab">
      <Terms xmlns="http://schemas.microsoft.com/office/infopath/2007/PartnerControls"/>
    </lcf76f155ced4ddcb4097134ff3c332f>
    <TaxCatchAll xmlns="c1158d64-766e-4388-ae3b-f932bbafec4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0B635BDBB4CC42982669AADB8696A4" ma:contentTypeVersion="16" ma:contentTypeDescription="Create a new document." ma:contentTypeScope="" ma:versionID="5a194a087151af155ac56d244d11f714">
  <xsd:schema xmlns:xsd="http://www.w3.org/2001/XMLSchema" xmlns:xs="http://www.w3.org/2001/XMLSchema" xmlns:p="http://schemas.microsoft.com/office/2006/metadata/properties" xmlns:ns2="2c3549f6-3aab-4190-a067-0227ebd26dab" xmlns:ns3="c1158d64-766e-4388-ae3b-f932bbafec4d" targetNamespace="http://schemas.microsoft.com/office/2006/metadata/properties" ma:root="true" ma:fieldsID="95eed2c7b3d317750aead8d411aebe58" ns2:_="" ns3:_="">
    <xsd:import namespace="2c3549f6-3aab-4190-a067-0227ebd26dab"/>
    <xsd:import namespace="c1158d64-766e-4388-ae3b-f932bbafec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549f6-3aab-4190-a067-0227ebd26d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5f8c900-64ea-494e-a851-ad0b890b80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58d64-766e-4388-ae3b-f932bbafec4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e8ae215-310c-4455-830b-30050dee9467}" ma:internalName="TaxCatchAll" ma:showField="CatchAllData" ma:web="c1158d64-766e-4388-ae3b-f932bbafec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EB00D4-950E-4157-96DA-EFE35BAF3AD2}">
  <ds:schemaRefs>
    <ds:schemaRef ds:uri="http://schemas.openxmlformats.org/package/2006/metadata/core-properties"/>
    <ds:schemaRef ds:uri="http://schemas.microsoft.com/office/2006/metadata/properties"/>
    <ds:schemaRef ds:uri="c1158d64-766e-4388-ae3b-f932bbafec4d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2c3549f6-3aab-4190-a067-0227ebd26dab"/>
  </ds:schemaRefs>
</ds:datastoreItem>
</file>

<file path=customXml/itemProps2.xml><?xml version="1.0" encoding="utf-8"?>
<ds:datastoreItem xmlns:ds="http://schemas.openxmlformats.org/officeDocument/2006/customXml" ds:itemID="{B7268998-D093-4BA1-80CD-003FC5ED12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3549f6-3aab-4190-a067-0227ebd26dab"/>
    <ds:schemaRef ds:uri="c1158d64-766e-4388-ae3b-f932bbafe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A444AC-D119-4FC4-86CC-2B267ED1D0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sparqs presentation template without any social media info</Template>
  <TotalTime>0</TotalTime>
  <Words>1001</Words>
  <Application>Microsoft Office PowerPoint</Application>
  <PresentationFormat>Widescreen</PresentationFormat>
  <Paragraphs>180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Arial</vt:lpstr>
      <vt:lpstr>Calibri</vt:lpstr>
      <vt:lpstr>Verdana</vt:lpstr>
      <vt:lpstr>sparqs presentation with twitter &amp; hashtag 2014</vt:lpstr>
      <vt:lpstr>Student Learning Experience  (SLE) Model</vt:lpstr>
      <vt:lpstr>Accessing Core Resource</vt:lpstr>
      <vt:lpstr>Building Blocks of the SLE model</vt:lpstr>
      <vt:lpstr>Overview</vt:lpstr>
      <vt:lpstr>Instructions: Diamond 9 activity</vt:lpstr>
      <vt:lpstr>One example activity: Part 1</vt:lpstr>
      <vt:lpstr>One example activity: Part 2</vt:lpstr>
      <vt:lpstr>Diamond 9 cards (for ‘on campus’ or ‘online’ activities) </vt:lpstr>
      <vt:lpstr>Instructions:  Cards for ‘on campus’ activities</vt:lpstr>
      <vt:lpstr>Instructions:  Cards for ‘online’ activities</vt:lpstr>
      <vt:lpstr>Curriculum</vt:lpstr>
      <vt:lpstr>Resources, Environment and Technologies</vt:lpstr>
      <vt:lpstr>Learning and Teaching Delivery</vt:lpstr>
      <vt:lpstr>Progression and Achievement</vt:lpstr>
      <vt:lpstr>Community and Belonging</vt:lpstr>
      <vt:lpstr>Assessment and Feedback</vt:lpstr>
      <vt:lpstr>Student Partnership</vt:lpstr>
      <vt:lpstr>Support and Guidance</vt:lpstr>
      <vt:lpstr>Organisation and Management</vt:lpstr>
      <vt:lpstr>Blank 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Scotland’s Ambition for  Student Partnership</dc:title>
  <dc:creator>Catriona Bell</dc:creator>
  <cp:lastModifiedBy>Catriona Bell</cp:lastModifiedBy>
  <cp:revision>371</cp:revision>
  <dcterms:created xsi:type="dcterms:W3CDTF">2025-04-02T15:26:53Z</dcterms:created>
  <dcterms:modified xsi:type="dcterms:W3CDTF">2026-04-10T14:08:16Z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0x0101002F0B635BDBB4CC42982669AADB8696A4</vt:lpwstr>
  </property>
  <property fmtid="{D5CDD505-2E9C-101B-9397-08002B2CF9AE}" pid="3" name="Order">
    <vt:r8>2360800</vt:r8>
  </property>
  <property fmtid="{D5CDD505-2E9C-101B-9397-08002B2CF9AE}" pid="4" name="MediaServiceImageTags">
    <vt:lpwstr/>
  </property>
</Properties>
</file>